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22" autoAdjust="0"/>
  </p:normalViewPr>
  <p:slideViewPr>
    <p:cSldViewPr>
      <p:cViewPr varScale="1">
        <p:scale>
          <a:sx n="73" d="100"/>
          <a:sy n="73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2477A-CB20-47EA-85B3-D48CC01DFC2F}" type="datetimeFigureOut">
              <a:rPr lang="pt-PT" smtClean="0"/>
              <a:pPr/>
              <a:t>27-05-2012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0CDD9-57D3-418D-80C3-762488CB63F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0CDD9-57D3-418D-80C3-762488CB63F5}" type="slidenum">
              <a:rPr lang="pt-PT" smtClean="0"/>
              <a:pPr/>
              <a:t>1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cxnSp>
        <p:nvCxnSpPr>
          <p:cNvPr id="8" name="Conexão rect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ct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Marcador de Posição d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5/27/2012</a:t>
            </a:fld>
            <a:endParaRPr lang="en-US"/>
          </a:p>
        </p:txBody>
      </p:sp>
      <p:sp>
        <p:nvSpPr>
          <p:cNvPr id="16" name="Marcador de Posição do Número do Diapositivo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5/27/2012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5/27/2012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e Conteú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5/27/2012</a:t>
            </a:fld>
            <a:endParaRPr lang="en-US"/>
          </a:p>
        </p:txBody>
      </p:sp>
      <p:sp>
        <p:nvSpPr>
          <p:cNvPr id="15" name="Marcador de Posição do Número do Diapositivo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6" name="Marcador de Posição do Rodapé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5/27/2012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cxnSp>
        <p:nvCxnSpPr>
          <p:cNvPr id="7" name="Conexão rect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5/27/2012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3" name="Marcador de Posição de Conteú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5/27/2012</a:t>
            </a:fld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32" name="Marcador de Posição de Conteú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34" name="Marcador de Posição de Conteú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2" name="Marcador de Posição do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cxnSp>
        <p:nvCxnSpPr>
          <p:cNvPr id="10" name="Conexão rect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ct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5/27/2012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5/27/2012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arcador de Posição de Conteú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8" name="Marcador de Posição da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5/27/2012</a:t>
            </a:fld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8" name="Marcador de Posição d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5/27/2012</a:t>
            </a:fld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o Tex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24" name="Marcador de Posição da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4A3E61B-3AB3-490F-90D4-269C8A444AE7}" type="datetimeFigureOut">
              <a:rPr lang="en-US" smtClean="0"/>
              <a:pPr/>
              <a:t>5/27/2012</a:t>
            </a:fld>
            <a:endParaRPr lang="en-US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Marcador de Posição do Número do Diapositivo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Marcador de Posição do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ugusto\Ambiente%20de%20trabalho\The%20Trashman%20-%20The%20surfin%20bird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 smtClean="0"/>
              <a:t>5ºA</a:t>
            </a:r>
          </a:p>
          <a:p>
            <a:r>
              <a:rPr lang="pt-PT" dirty="0" smtClean="0"/>
              <a:t>Francisco Chaves nº8 e Tomás Cardoso nº25,</a:t>
            </a:r>
          </a:p>
          <a:p>
            <a:r>
              <a:rPr lang="pt-PT" dirty="0" smtClean="0"/>
              <a:t>Escola EB23 Clara de Resende</a:t>
            </a:r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Os líquenes</a:t>
            </a:r>
            <a:endParaRPr lang="pt-PT" dirty="0"/>
          </a:p>
        </p:txBody>
      </p:sp>
      <p:pic>
        <p:nvPicPr>
          <p:cNvPr id="1026" name="Picture 2" descr="F:\Photos\IMG002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28600"/>
            <a:ext cx="2743200" cy="22098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stSnd>
        <p:snd r:embed="rId3" name="typ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PT" dirty="0" smtClean="0"/>
              <a:t>Com este trabalho aprendemos mais aprofundadamente o que são e como são os líquenes.</a:t>
            </a:r>
          </a:p>
          <a:p>
            <a:pPr>
              <a:buNone/>
            </a:pPr>
            <a:r>
              <a:rPr lang="pt-PT" dirty="0" smtClean="0"/>
              <a:t>Achamos engraçado que no dia a dia nos cruzamos com vários tipos de líquenes em vários locais e que agora os observamos de maneira diferente. </a:t>
            </a:r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7. Conclusão</a:t>
            </a:r>
            <a:endParaRPr lang="pt-PT" dirty="0"/>
          </a:p>
        </p:txBody>
      </p:sp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pt-PT" dirty="0" smtClean="0"/>
              <a:t>-Descobre , A NATUREZA, respostas ás perguntas das crianças, 1ª edição Março de 2002, FLEURUS,LIVROS E LIVROS.</a:t>
            </a:r>
          </a:p>
          <a:p>
            <a:pPr>
              <a:buNone/>
            </a:pPr>
            <a:r>
              <a:rPr lang="pt-PT" dirty="0" smtClean="0"/>
              <a:t>-Sites: </a:t>
            </a:r>
            <a:r>
              <a:rPr lang="pt-PT" dirty="0" err="1" smtClean="0"/>
              <a:t>Wikipédia</a:t>
            </a:r>
            <a:endParaRPr lang="pt-PT" dirty="0" smtClean="0"/>
          </a:p>
          <a:p>
            <a:pPr>
              <a:buNone/>
            </a:pPr>
            <a:r>
              <a:rPr lang="pt-PT" dirty="0" smtClean="0"/>
              <a:t>           Ciência e ideias</a:t>
            </a:r>
          </a:p>
          <a:p>
            <a:pPr>
              <a:buNone/>
            </a:pPr>
            <a:r>
              <a:rPr lang="pt-PT" dirty="0" smtClean="0"/>
              <a:t>           Só biologia</a:t>
            </a:r>
          </a:p>
          <a:p>
            <a:pPr>
              <a:buNone/>
            </a:pPr>
            <a:r>
              <a:rPr lang="pt-PT" dirty="0" smtClean="0"/>
              <a:t>           Líquenes-Universidade do Porto</a:t>
            </a:r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8. Fontes</a:t>
            </a:r>
            <a:endParaRPr lang="pt-PT" dirty="0"/>
          </a:p>
        </p:txBody>
      </p:sp>
    </p:spTree>
  </p:cSld>
  <p:clrMapOvr>
    <a:masterClrMapping/>
  </p:clrMapOvr>
  <p:transition>
    <p:diamond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PT" dirty="0" smtClean="0"/>
              <a:t>                   </a:t>
            </a:r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 algn="ctr">
              <a:buNone/>
            </a:pPr>
            <a:r>
              <a:rPr lang="pt-PT" sz="6000" dirty="0" smtClean="0"/>
              <a:t>FIM                                      </a:t>
            </a:r>
            <a:endParaRPr lang="pt-PT" sz="60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Estrela de 5 pontas 3"/>
          <p:cNvSpPr/>
          <p:nvPr/>
        </p:nvSpPr>
        <p:spPr>
          <a:xfrm>
            <a:off x="3124200" y="4724400"/>
            <a:ext cx="2133600" cy="1524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074" name="Picture 2" descr="http://eb1-n2-baiaosede.edu.pt/garfield2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90800"/>
            <a:ext cx="2486025" cy="2228850"/>
          </a:xfrm>
          <a:prstGeom prst="rect">
            <a:avLst/>
          </a:prstGeom>
          <a:noFill/>
        </p:spPr>
      </p:pic>
      <p:pic>
        <p:nvPicPr>
          <p:cNvPr id="3075" name="Picture 3" descr="F:\DCIM\100OLYMP\P51905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676400"/>
            <a:ext cx="3276600" cy="4343400"/>
          </a:xfrm>
          <a:prstGeom prst="rect">
            <a:avLst/>
          </a:prstGeom>
          <a:noFill/>
        </p:spPr>
      </p:pic>
      <p:pic>
        <p:nvPicPr>
          <p:cNvPr id="8" name="The Trashman - The surfin bir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143000" y="4267200"/>
            <a:ext cx="45719" cy="45719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7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PT" dirty="0" smtClean="0"/>
              <a:t>Os  líquenes </a:t>
            </a:r>
          </a:p>
          <a:p>
            <a:pPr marL="514350" indent="-514350">
              <a:buFont typeface="+mj-lt"/>
              <a:buAutoNum type="arabicPeriod"/>
            </a:pPr>
            <a:r>
              <a:rPr lang="pt-PT" dirty="0" smtClean="0"/>
              <a:t>O  papel  dos  líquenes  na  Natureza</a:t>
            </a:r>
          </a:p>
          <a:p>
            <a:pPr marL="514350" indent="-514350">
              <a:buFont typeface="+mj-lt"/>
              <a:buAutoNum type="arabicPeriod"/>
            </a:pPr>
            <a:r>
              <a:rPr lang="pt-PT" dirty="0" smtClean="0"/>
              <a:t>Diferente  tipos  de  líquenes</a:t>
            </a:r>
          </a:p>
          <a:p>
            <a:pPr marL="514350" indent="-514350">
              <a:buFont typeface="+mj-lt"/>
              <a:buAutoNum type="arabicPeriod"/>
            </a:pPr>
            <a:r>
              <a:rPr lang="pt-PT" dirty="0" smtClean="0"/>
              <a:t>Onde  surgem</a:t>
            </a:r>
          </a:p>
          <a:p>
            <a:pPr marL="514350" indent="-514350">
              <a:buFont typeface="+mj-lt"/>
              <a:buAutoNum type="arabicPeriod"/>
            </a:pPr>
            <a:r>
              <a:rPr lang="pt-PT" dirty="0" smtClean="0"/>
              <a:t>Como  se  reproduzem</a:t>
            </a:r>
          </a:p>
          <a:p>
            <a:pPr marL="514350" indent="-514350">
              <a:buFont typeface="+mj-lt"/>
              <a:buAutoNum type="arabicPeriod"/>
            </a:pPr>
            <a:r>
              <a:rPr lang="pt-PT" dirty="0" smtClean="0"/>
              <a:t>Curiosidades </a:t>
            </a:r>
          </a:p>
          <a:p>
            <a:pPr marL="514350" indent="-514350">
              <a:buFont typeface="+mj-lt"/>
              <a:buAutoNum type="arabicPeriod"/>
            </a:pPr>
            <a:r>
              <a:rPr lang="pt-PT" dirty="0" smtClean="0"/>
              <a:t>Conclusão</a:t>
            </a:r>
          </a:p>
          <a:p>
            <a:pPr marL="514350" indent="-514350">
              <a:buFont typeface="+mj-lt"/>
              <a:buAutoNum type="arabicPeriod"/>
            </a:pPr>
            <a:r>
              <a:rPr lang="pt-PT" dirty="0" smtClean="0"/>
              <a:t>Fontes </a:t>
            </a:r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PT" dirty="0" smtClean="0"/>
              <a:t>Índice</a:t>
            </a:r>
            <a:endParaRPr lang="pt-PT" dirty="0"/>
          </a:p>
        </p:txBody>
      </p:sp>
    </p:spTree>
  </p:cSld>
  <p:clrMapOvr>
    <a:masterClrMapping/>
  </p:clrMapOvr>
  <p:transition>
    <p:comb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PT" dirty="0" smtClean="0"/>
              <a:t>Este  trabalho  surge  a  pedido  da professora  Sara Salgado na disciplina de Ciências da Natureza .</a:t>
            </a:r>
          </a:p>
          <a:p>
            <a:pPr>
              <a:buNone/>
            </a:pPr>
            <a:r>
              <a:rPr lang="pt-PT" dirty="0" smtClean="0"/>
              <a:t>Neste  trabalho  pretendemos  dar  a  conhecer  os  líquenes  e tudo  o  que  lhes  diz  respeito.</a:t>
            </a:r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PT" dirty="0" smtClean="0">
                <a:solidFill>
                  <a:schemeClr val="tx1"/>
                </a:solidFill>
              </a:rPr>
              <a:t>Introdução</a:t>
            </a:r>
            <a:endParaRPr lang="pt-P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PT" dirty="0" smtClean="0"/>
              <a:t>Os líquenes são seres muito simples, são constituídos por uma alga e um cogumelo a alga encarrega-se da cozinha, fazendo a fotossíntese. O cogumelo impede a alga de secar ao ar livre. É um casamento de êxito! Juntos, instalam-se onde nenhum outra planta sobrevive.</a:t>
            </a:r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/>
            <a:r>
              <a:rPr lang="pt-PT" dirty="0" smtClean="0"/>
              <a:t>1. Os líquenes</a:t>
            </a:r>
            <a:endParaRPr lang="pt-PT" dirty="0"/>
          </a:p>
        </p:txBody>
      </p:sp>
    </p:spTree>
  </p:cSld>
  <p:clrMapOvr>
    <a:masterClrMapping/>
  </p:clrMapOvr>
  <p:transition spd="med">
    <p:wipe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t-PT" dirty="0" smtClean="0"/>
              <a:t>Os líquenes podem servir como bioindicadores pois são sensíveis ás radiações e ao dióxido de enxofre. Como são sensíveis à poluição pode indicar a qualidade do ar e até qualidade de metais pesados em zonas industrias. Produzem ácidos que degradam rochas  e ajudam na formação do solo. E esses ácidos também possuem ação citotóxica e antibiótica.</a:t>
            </a:r>
          </a:p>
          <a:p>
            <a:pPr>
              <a:buNone/>
            </a:pPr>
            <a:r>
              <a:rPr lang="pt-PT" dirty="0" smtClean="0"/>
              <a:t>Os líquenes são fixadores de nitrogénio sendo importantes fontes de nitrogénio para o solo.</a:t>
            </a:r>
          </a:p>
          <a:p>
            <a:pPr>
              <a:buNone/>
            </a:pPr>
            <a:r>
              <a:rPr lang="pt-PT" dirty="0" smtClean="0"/>
              <a:t>Algumas espécies são comestíveis servindo de alimento para muitos animais.  </a:t>
            </a:r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/>
            <a:r>
              <a:rPr lang="pt-PT" dirty="0" smtClean="0"/>
              <a:t>2. O papel dos líquenes na Natureza</a:t>
            </a:r>
            <a:endParaRPr lang="pt-PT" dirty="0"/>
          </a:p>
        </p:txBody>
      </p:sp>
    </p:spTree>
  </p:cSld>
  <p:clrMapOvr>
    <a:masterClrMapping/>
  </p:clrMapOvr>
  <p:transition>
    <p:wedge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PT" dirty="0" smtClean="0"/>
              <a:t>Os líquenes são divididos de acordo com algumas características, entre elas, a forma como se aderem ao substrato, o talo e os órgãos  reprodutivos. Dividem-se em:</a:t>
            </a:r>
          </a:p>
          <a:p>
            <a:pPr>
              <a:buNone/>
            </a:pPr>
            <a:r>
              <a:rPr lang="pt-PT" dirty="0" smtClean="0"/>
              <a:t>- Crostoso: difíceis de serem arrancados por estarem colados;</a:t>
            </a:r>
          </a:p>
          <a:p>
            <a:pPr>
              <a:buNone/>
            </a:pPr>
            <a:r>
              <a:rPr lang="pt-PT" dirty="0" smtClean="0"/>
              <a:t>- Folioso: não se prendem por toda a superfície</a:t>
            </a:r>
            <a:r>
              <a:rPr lang="pt-PT" dirty="0" smtClean="0"/>
              <a:t>; </a:t>
            </a:r>
            <a:endParaRPr lang="pt-PT" dirty="0" smtClean="0"/>
          </a:p>
          <a:p>
            <a:pPr>
              <a:buNone/>
            </a:pPr>
            <a:r>
              <a:rPr lang="pt-PT" dirty="0" smtClean="0"/>
              <a:t>- Fruticoso: a sua estrutura lembra arbustos</a:t>
            </a:r>
            <a:r>
              <a:rPr lang="pt-PT" dirty="0" smtClean="0"/>
              <a:t>;</a:t>
            </a:r>
            <a:endParaRPr lang="pt-PT" dirty="0" smtClean="0"/>
          </a:p>
          <a:p>
            <a:pPr>
              <a:buNone/>
            </a:pPr>
            <a:r>
              <a:rPr lang="pt-PT" dirty="0" smtClean="0"/>
              <a:t>- Gelatinoso: a sua estrutura é pastosa</a:t>
            </a:r>
            <a:r>
              <a:rPr lang="pt-PT" dirty="0" smtClean="0"/>
              <a:t>;</a:t>
            </a:r>
            <a:endParaRPr lang="pt-PT" dirty="0" smtClean="0"/>
          </a:p>
          <a:p>
            <a:pPr>
              <a:buNone/>
            </a:pPr>
            <a:r>
              <a:rPr lang="pt-PT" dirty="0" smtClean="0"/>
              <a:t>- Dimórfico: vai mudando de forma até à fase adulta.  </a:t>
            </a:r>
          </a:p>
          <a:p>
            <a:pPr>
              <a:buNone/>
            </a:pPr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3. Diferentes tipos de líquenes</a:t>
            </a:r>
            <a:endParaRPr lang="pt-PT" dirty="0"/>
          </a:p>
        </p:txBody>
      </p:sp>
    </p:spTree>
  </p:cSld>
  <p:clrMapOvr>
    <a:masterClrMapping/>
  </p:clrMapOvr>
  <p:transition>
    <p:circle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PT" dirty="0" smtClean="0"/>
              <a:t>Podem ser encontrados nos mais diversos ambientes incluindo altas temperaturas.</a:t>
            </a:r>
          </a:p>
          <a:p>
            <a:pPr>
              <a:buNone/>
            </a:pPr>
            <a:r>
              <a:rPr lang="pt-PT" dirty="0" smtClean="0"/>
              <a:t>Para que o líquen se estabeleça, é necessário ar limpo.</a:t>
            </a:r>
          </a:p>
          <a:p>
            <a:pPr>
              <a:buNone/>
            </a:pPr>
            <a:r>
              <a:rPr lang="pt-PT" dirty="0" smtClean="0"/>
              <a:t>Assim, se estivermos atentos encontramos líquenes em rochas, folhas, solo, troncos, telhas, etc.</a:t>
            </a:r>
          </a:p>
          <a:p>
            <a:pPr>
              <a:buNone/>
            </a:pPr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4. Onde surgem</a:t>
            </a:r>
            <a:endParaRPr lang="pt-PT" dirty="0"/>
          </a:p>
        </p:txBody>
      </p:sp>
      <p:pic>
        <p:nvPicPr>
          <p:cNvPr id="5" name="Picture 1" descr="F:\DCIM\100OLYMP\P51905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886200"/>
            <a:ext cx="3352800" cy="2286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PT" dirty="0" smtClean="0"/>
              <a:t>Os pormenores do processo de reprodução dos líquenes são ainda um mistério. Não apresentam estruturas de reprodução sexuada.</a:t>
            </a:r>
          </a:p>
          <a:p>
            <a:pPr>
              <a:buNone/>
            </a:pPr>
            <a:r>
              <a:rPr lang="pt-PT" dirty="0" smtClean="0"/>
              <a:t>Os líquenes produzem esporos que são leves e podem ser transportados pelo vento até germinarem. </a:t>
            </a:r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5. Como se reproduzem </a:t>
            </a:r>
            <a:endParaRPr lang="pt-PT" dirty="0"/>
          </a:p>
        </p:txBody>
      </p:sp>
      <p:pic>
        <p:nvPicPr>
          <p:cNvPr id="5122" name="Picture 2" descr="http://farm8.staticflickr.com/7167/6766227051_d7e68f3b88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657600"/>
            <a:ext cx="3962400" cy="2971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pt-PT" dirty="0" smtClean="0"/>
              <a:t>1. Os primeiros vegetais a abandonarem o mar para conquistar a Terra foram os líquenes e os musgos, há 450 milhões de anos, depois os fetos e, finalmente as árvores primitivas.</a:t>
            </a:r>
          </a:p>
          <a:p>
            <a:pPr marL="514350" indent="-514350">
              <a:buNone/>
            </a:pPr>
            <a:r>
              <a:rPr lang="pt-PT" dirty="0" smtClean="0"/>
              <a:t>2. Caloplaca  Obamae é o nome do líquen descoberto em 2007 na ilha de Santa Rosa (Califórnia). O descobridor escolheu o nome em homenagem ao apoio do então candidato a presidente dos USA á </a:t>
            </a:r>
            <a:r>
              <a:rPr lang="pt-PT" dirty="0" smtClean="0"/>
              <a:t>ciência </a:t>
            </a:r>
            <a:r>
              <a:rPr lang="pt-PT" dirty="0" smtClean="0"/>
              <a:t>e educação.</a:t>
            </a:r>
          </a:p>
          <a:p>
            <a:pPr marL="514350" indent="-514350">
              <a:buNone/>
            </a:pPr>
            <a:r>
              <a:rPr lang="pt-PT" dirty="0" smtClean="0"/>
              <a:t> </a:t>
            </a:r>
            <a:r>
              <a:rPr lang="pt-PT" dirty="0" smtClean="0"/>
              <a:t>                                                                               </a:t>
            </a:r>
            <a:r>
              <a:rPr lang="pt-PT" sz="1400" dirty="0" err="1" smtClean="0"/>
              <a:t>c</a:t>
            </a:r>
            <a:r>
              <a:rPr lang="pt-PT" sz="1400" dirty="0" err="1" smtClean="0"/>
              <a:t>aloplaca</a:t>
            </a:r>
            <a:r>
              <a:rPr lang="pt-PT" sz="1400" dirty="0" smtClean="0"/>
              <a:t> Obamae</a:t>
            </a:r>
            <a:endParaRPr lang="pt-PT" sz="14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6. Curiosidades</a:t>
            </a:r>
            <a:endParaRPr lang="pt-PT" dirty="0"/>
          </a:p>
        </p:txBody>
      </p:sp>
      <p:pic>
        <p:nvPicPr>
          <p:cNvPr id="4098" name="Picture 2" descr="http://www.biology-blog.com/images/blogs/4-2009/caloplaca-obam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800600"/>
            <a:ext cx="2438400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311</TotalTime>
  <Words>566</Words>
  <Application>Microsoft Office PowerPoint</Application>
  <PresentationFormat>Apresentação no Ecrã (4:3)</PresentationFormat>
  <Paragraphs>55</Paragraphs>
  <Slides>12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3" baseType="lpstr">
      <vt:lpstr>Papel</vt:lpstr>
      <vt:lpstr>Os líquenes</vt:lpstr>
      <vt:lpstr>Índice</vt:lpstr>
      <vt:lpstr>Introdução</vt:lpstr>
      <vt:lpstr>1. Os líquenes</vt:lpstr>
      <vt:lpstr>2. O papel dos líquenes na Natureza</vt:lpstr>
      <vt:lpstr>3. Diferentes tipos de líquenes</vt:lpstr>
      <vt:lpstr>4. Onde surgem</vt:lpstr>
      <vt:lpstr>5. Como se reproduzem </vt:lpstr>
      <vt:lpstr>6. Curiosidades</vt:lpstr>
      <vt:lpstr>7. Conclusão</vt:lpstr>
      <vt:lpstr>8. Fontes</vt:lpstr>
      <vt:lpstr>Diapositivo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 líquenes</dc:title>
  <cp:lastModifiedBy>Augusto</cp:lastModifiedBy>
  <cp:revision>38</cp:revision>
  <dcterms:modified xsi:type="dcterms:W3CDTF">2012-05-27T09:06:42Z</dcterms:modified>
</cp:coreProperties>
</file>